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8"/>
  </p:notesMasterIdLst>
  <p:sldIdLst>
    <p:sldId id="259" r:id="rId2"/>
    <p:sldId id="263" r:id="rId3"/>
    <p:sldId id="294" r:id="rId4"/>
    <p:sldId id="261" r:id="rId5"/>
    <p:sldId id="295" r:id="rId6"/>
    <p:sldId id="296" r:id="rId7"/>
    <p:sldId id="262" r:id="rId8"/>
    <p:sldId id="289" r:id="rId9"/>
    <p:sldId id="267" r:id="rId10"/>
    <p:sldId id="305" r:id="rId11"/>
    <p:sldId id="297" r:id="rId12"/>
    <p:sldId id="268" r:id="rId13"/>
    <p:sldId id="290" r:id="rId14"/>
    <p:sldId id="291" r:id="rId15"/>
    <p:sldId id="299" r:id="rId16"/>
    <p:sldId id="306" r:id="rId17"/>
    <p:sldId id="271" r:id="rId18"/>
    <p:sldId id="292" r:id="rId19"/>
    <p:sldId id="273" r:id="rId20"/>
    <p:sldId id="307" r:id="rId21"/>
    <p:sldId id="274" r:id="rId22"/>
    <p:sldId id="293" r:id="rId23"/>
    <p:sldId id="280" r:id="rId24"/>
    <p:sldId id="302" r:id="rId25"/>
    <p:sldId id="301" r:id="rId26"/>
    <p:sldId id="304" r:id="rId27"/>
    <p:sldId id="287" r:id="rId28"/>
    <p:sldId id="288" r:id="rId29"/>
    <p:sldId id="308" r:id="rId30"/>
    <p:sldId id="309" r:id="rId31"/>
    <p:sldId id="310" r:id="rId32"/>
    <p:sldId id="311" r:id="rId33"/>
    <p:sldId id="312" r:id="rId34"/>
    <p:sldId id="284" r:id="rId35"/>
    <p:sldId id="303" r:id="rId36"/>
    <p:sldId id="298" r:id="rId3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F79"/>
    <a:srgbClr val="BB5BA2"/>
    <a:srgbClr val="FFD85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 varScale="1">
        <p:scale>
          <a:sx n="72" d="100"/>
          <a:sy n="72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14F3D-E52D-463B-BF5D-E139CA13EFE9}" type="datetimeFigureOut">
              <a:rPr lang="pl-PL" smtClean="0"/>
              <a:pPr/>
              <a:t>2017-06-27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C278C-39DB-470D-B548-284D8B2595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34120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C278C-39DB-470D-B548-284D8B259583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C278C-39DB-470D-B548-284D8B259583}" type="slidenum">
              <a:rPr lang="pl-PL" smtClean="0"/>
              <a:pPr/>
              <a:t>28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3694-1C47-4F65-A6D3-98F3758E5E7B}" type="datetimeFigureOut">
              <a:rPr lang="pl-PL" smtClean="0"/>
              <a:pPr/>
              <a:t>2017-06-27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4BBBD3-EA89-4965-854D-4CBF32EE5C1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3694-1C47-4F65-A6D3-98F3758E5E7B}" type="datetimeFigureOut">
              <a:rPr lang="pl-PL" smtClean="0"/>
              <a:pPr/>
              <a:t>2017-06-27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BD3-EA89-4965-854D-4CBF32EE5C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3694-1C47-4F65-A6D3-98F3758E5E7B}" type="datetimeFigureOut">
              <a:rPr lang="pl-PL" smtClean="0"/>
              <a:pPr/>
              <a:t>2017-06-27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BD3-EA89-4965-854D-4CBF32EE5C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0D3694-1C47-4F65-A6D3-98F3758E5E7B}" type="datetimeFigureOut">
              <a:rPr lang="pl-PL" smtClean="0"/>
              <a:pPr/>
              <a:t>2017-06-27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24BBBD3-EA89-4965-854D-4CBF32EE5C1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3694-1C47-4F65-A6D3-98F3758E5E7B}" type="datetimeFigureOut">
              <a:rPr lang="pl-PL" smtClean="0"/>
              <a:pPr/>
              <a:t>2017-06-27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BD3-EA89-4965-854D-4CBF32EE5C1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3694-1C47-4F65-A6D3-98F3758E5E7B}" type="datetimeFigureOut">
              <a:rPr lang="pl-PL" smtClean="0"/>
              <a:pPr/>
              <a:t>2017-06-27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BD3-EA89-4965-854D-4CBF32EE5C1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BD3-EA89-4965-854D-4CBF32EE5C1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3694-1C47-4F65-A6D3-98F3758E5E7B}" type="datetimeFigureOut">
              <a:rPr lang="pl-PL" smtClean="0"/>
              <a:pPr/>
              <a:t>2017-06-27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3694-1C47-4F65-A6D3-98F3758E5E7B}" type="datetimeFigureOut">
              <a:rPr lang="pl-PL" smtClean="0"/>
              <a:pPr/>
              <a:t>2017-06-27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BD3-EA89-4965-854D-4CBF32EE5C1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3694-1C47-4F65-A6D3-98F3758E5E7B}" type="datetimeFigureOut">
              <a:rPr lang="pl-PL" smtClean="0"/>
              <a:pPr/>
              <a:t>2017-06-27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BD3-EA89-4965-854D-4CBF32EE5C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0D3694-1C47-4F65-A6D3-98F3758E5E7B}" type="datetimeFigureOut">
              <a:rPr lang="pl-PL" smtClean="0"/>
              <a:pPr/>
              <a:t>2017-06-27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4BBBD3-EA89-4965-854D-4CBF32EE5C1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3694-1C47-4F65-A6D3-98F3758E5E7B}" type="datetimeFigureOut">
              <a:rPr lang="pl-PL" smtClean="0"/>
              <a:pPr/>
              <a:t>2017-06-27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4BBBD3-EA89-4965-854D-4CBF32EE5C1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40D3694-1C47-4F65-A6D3-98F3758E5E7B}" type="datetimeFigureOut">
              <a:rPr lang="pl-PL" smtClean="0"/>
              <a:pPr/>
              <a:t>2017-06-27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24BBBD3-EA89-4965-854D-4CBF32EE5C1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28596" y="3214686"/>
            <a:ext cx="8215370" cy="3214710"/>
          </a:xfrm>
        </p:spPr>
        <p:txBody>
          <a:bodyPr>
            <a:normAutofit fontScale="77500" lnSpcReduction="20000"/>
          </a:bodyPr>
          <a:lstStyle/>
          <a:p>
            <a:endParaRPr lang="pl-PL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endParaRPr lang="pl-PL" sz="16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pl-PL" sz="19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pl-PL" sz="19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pl-PL" sz="19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pl-PL" sz="2300" b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Szkoła Podstawowa nr 22 z Oddziałami Integracyjnymi </a:t>
            </a:r>
            <a:br>
              <a:rPr lang="pl-PL" sz="2300" b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pl-PL" sz="2300" b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im. Rafała Pomorskiego w Tychach</a:t>
            </a:r>
          </a:p>
          <a:p>
            <a:pPr>
              <a:lnSpc>
                <a:spcPct val="150000"/>
              </a:lnSpc>
            </a:pPr>
            <a:r>
              <a:rPr lang="pl-PL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16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endParaRPr lang="pl-PL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85852" y="500042"/>
            <a:ext cx="6715172" cy="3214710"/>
          </a:xfrm>
        </p:spPr>
        <p:txBody>
          <a:bodyPr>
            <a:normAutofit/>
          </a:bodyPr>
          <a:lstStyle/>
          <a:p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SZKOŁA PROMUJĄCA ZDROWIE</a:t>
            </a:r>
            <a:br>
              <a:rPr lang="pl-PL" sz="3200" b="1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pl-PL" sz="32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RAPORT Z AUTOEWALUACJI</a:t>
            </a:r>
            <a:br>
              <a:rPr lang="pl-PL" sz="32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pl-PL" sz="32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 LATACH 2014 - 2017</a:t>
            </a:r>
            <a:r>
              <a:rPr lang="pl-PL" sz="22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2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endParaRPr lang="pl-PL" sz="22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928934"/>
            <a:ext cx="1080120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 anchor="ctr">
            <a:normAutofit/>
          </a:bodyPr>
          <a:lstStyle/>
          <a:p>
            <a:pPr marL="457200" lvl="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 startAt="3"/>
            </a:pPr>
            <a: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  <a:t>Prowadzono zakrojone na szeroką skalę działania edukacyjno </a:t>
            </a:r>
            <a: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</a:br>
            <a: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  <a:t>– </a:t>
            </a:r>
            <a: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  <a:t>informacyjne, których celem było systematyczne i efektywne informowanie całej społeczności szkolnej na temat koncepcji         i działań Szkoły Promującej Zdrowie (m. in. szkolenia Rady Pedagogicznej, zebrania z rodzicami, imprezy szkolne, tablice      i gabloty szkolne, strona www szkoły, szkolna gazetka „Flesz” itp.). </a:t>
            </a:r>
            <a:endParaRPr lang="pl-PL" sz="2000" dirty="0" smtClean="0">
              <a:solidFill>
                <a:srgbClr val="032B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7200" lvl="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 startAt="3"/>
            </a:pPr>
            <a: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Dokumentowano, planowano </a:t>
            </a:r>
            <a:r>
              <a:rPr lang="pl-PL" sz="20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 </a:t>
            </a:r>
            <a: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podsumowywano działania realizowane w ramach promocji zdrowia, zgodnie </a:t>
            </a:r>
            <a:r>
              <a:rPr lang="pl-PL" sz="20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z zasadami przyjętymi w Szkole Promującej </a:t>
            </a:r>
            <a: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Zdrowie</a:t>
            </a:r>
            <a:r>
              <a:rPr lang="pl-PL" sz="20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(m. in. raporty, sprawozdania, fotorelacje itp.)</a:t>
            </a:r>
            <a: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  <a:endParaRPr lang="pl-PL" sz="2000" dirty="0">
              <a:solidFill>
                <a:srgbClr val="032B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270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15040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50000"/>
              </a:lnSpc>
              <a:buClr>
                <a:srgbClr val="BB5BA2"/>
              </a:buClr>
              <a:buNone/>
            </a:pPr>
            <a:r>
              <a:rPr lang="pl-PL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 dalszym ciągu należy:</a:t>
            </a: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Zachęcać pracowników szkoły, w tym pracowników niepedagogicznych, do udziału w działaniach mających na celu promocję zdrowia (m. in. poprzez zwiększenie liczby szkoleń        z zakresu promocji zdrowia, zdrowia psychicznego oraz profilaktyki uzależnień).</a:t>
            </a: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Stale wyjaśniać i przybliżać uczniom terminy i zagadnienia związane z działaniami Szkoły Promującej Zdrowie, stosując język i sformułowania zrozumiałe dla uczniów.</a:t>
            </a:r>
          </a:p>
          <a:p>
            <a:pPr>
              <a:buNone/>
            </a:pPr>
            <a:endParaRPr lang="pl-PL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Klimat społeczny szkoły sprzyja zdrowiu i dobremu samopoczuciu uczniów, nauczycieli i innych pracowników szkoły oraz rodziców uczniów.</a:t>
            </a:r>
            <a:endParaRPr lang="pl-PL" sz="2400" b="1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143140"/>
          </a:xfrm>
        </p:spPr>
        <p:txBody>
          <a:bodyPr anchor="ctr">
            <a:normAutofit/>
          </a:bodyPr>
          <a:lstStyle/>
          <a:p>
            <a:pPr algn="ctr"/>
            <a:r>
              <a:rPr lang="pl-PL" sz="40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Standard II </a:t>
            </a:r>
            <a:endParaRPr lang="pl-PL" sz="4000" dirty="0">
              <a:solidFill>
                <a:srgbClr val="BB5B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95939316"/>
              </p:ext>
            </p:extLst>
          </p:nvPr>
        </p:nvGraphicFramePr>
        <p:xfrm>
          <a:off x="428596" y="1142983"/>
          <a:ext cx="8286807" cy="498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733"/>
                <a:gridCol w="3523691"/>
                <a:gridCol w="1079019"/>
                <a:gridCol w="1985364"/>
              </a:tblGrid>
              <a:tr h="802203"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Badana grupa, liczba zbadanych osób</a:t>
                      </a:r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85" marR="93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Wymiary</a:t>
                      </a:r>
                    </a:p>
                  </a:txBody>
                  <a:tcPr marL="93885" marR="93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Średnia</a:t>
                      </a:r>
                      <a:r>
                        <a:rPr lang="pl-PL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liczba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punktów </a:t>
                      </a:r>
                    </a:p>
                    <a:p>
                      <a:pPr algn="ctr"/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85" marR="93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Elementy wymagające poprawy</a:t>
                      </a:r>
                    </a:p>
                  </a:txBody>
                  <a:tcPr marL="93885" marR="93885"/>
                </a:tc>
              </a:tr>
              <a:tr h="623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Uczniowie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liczba: 59</a:t>
                      </a:r>
                    </a:p>
                  </a:txBody>
                  <a:tcPr marL="70414" marR="704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r>
                        <a:rPr lang="pl-PL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Stwarzanie </a:t>
                      </a: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uczniom możliwości uczestnictwa </a:t>
                      </a: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 </a:t>
                      </a: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życiu </a:t>
                      </a: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szkoły.</a:t>
                      </a:r>
                      <a:r>
                        <a:rPr lang="pl-PL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Relacje </a:t>
                      </a: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wsparcie ze strony </a:t>
                      </a: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nauczycieli.</a:t>
                      </a:r>
                      <a:r>
                        <a:rPr lang="pl-PL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Relacje </a:t>
                      </a: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między </a:t>
                      </a: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uczniami.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0414" marR="7041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pl-PL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85" marR="9388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Relacje między uczniami (dokuczanie, wyśmiewanie plotkowanie).</a:t>
                      </a:r>
                    </a:p>
                  </a:txBody>
                  <a:tcPr marL="93885" marR="93885"/>
                </a:tc>
              </a:tr>
              <a:tr h="82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Nauczyciele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liczba: 34</a:t>
                      </a:r>
                    </a:p>
                  </a:txBody>
                  <a:tcPr marL="70414" marR="70414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Stwarzanie nauczycielom możliwości uczestnictwa </a:t>
                      </a:r>
                      <a:b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</a:t>
                      </a:r>
                      <a:r>
                        <a:rPr lang="pl-PL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życiu szkoły.</a:t>
                      </a:r>
                      <a:r>
                        <a:rPr lang="pl-PL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Relacje i wsparcie ze strony dyrekcji szkoły.</a:t>
                      </a:r>
                      <a:r>
                        <a:rPr lang="pl-PL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Relacje między nauczycielami.</a:t>
                      </a:r>
                      <a:r>
                        <a:rPr lang="pl-PL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Relacje </a:t>
                      </a:r>
                      <a:b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 uczniami.</a:t>
                      </a:r>
                      <a:r>
                        <a:rPr lang="pl-PL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Relacje z rodzicami uczniów.</a:t>
                      </a:r>
                    </a:p>
                  </a:txBody>
                  <a:tcPr marL="70414" marR="7041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600" kern="1200" dirty="0" smtClean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pl-PL" sz="1600" kern="1200" dirty="0" smtClean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4,8</a:t>
                      </a:r>
                      <a:endParaRPr lang="pl-PL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85" marR="938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Poczucie nauczycieli,</a:t>
                      </a:r>
                      <a:br>
                        <a:rPr lang="pl-PL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pl-PL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że</a:t>
                      </a:r>
                      <a:r>
                        <a:rPr lang="pl-PL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pl-PL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rodzice słabo angażują się </a:t>
                      </a:r>
                      <a:r>
                        <a:rPr lang="pl-PL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pl-PL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 życie</a:t>
                      </a:r>
                      <a:r>
                        <a:rPr lang="pl-PL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szkoły.</a:t>
                      </a:r>
                      <a:endParaRPr lang="pl-PL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3885" marR="93885"/>
                </a:tc>
              </a:tr>
              <a:tr h="103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Pracownicy </a:t>
                      </a: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niepedagogiczni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liczba: 14</a:t>
                      </a:r>
                    </a:p>
                  </a:txBody>
                  <a:tcPr marL="70414" marR="70414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Stwarzanie pracownikom możliwości uczestnictwa </a:t>
                      </a:r>
                      <a:b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 życiu szkoły.</a:t>
                      </a:r>
                      <a:r>
                        <a:rPr lang="pl-PL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Relacje i wsparcie ze strony dyrekcji szkoły.</a:t>
                      </a:r>
                      <a:r>
                        <a:rPr lang="pl-PL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Relacje z nauczycielami.</a:t>
                      </a:r>
                      <a:r>
                        <a:rPr lang="pl-PL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Relacje z innymi pracownikami szkoły, którzy nie są nauczycielami.</a:t>
                      </a:r>
                      <a:b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Relacje z uczniami.</a:t>
                      </a:r>
                    </a:p>
                  </a:txBody>
                  <a:tcPr marL="70414" marR="70414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600" kern="1200" dirty="0" smtClean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pl-PL" sz="1600" kern="1200" dirty="0" smtClean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pl-PL" sz="1600" kern="1200" dirty="0" smtClean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4,6</a:t>
                      </a:r>
                      <a:endParaRPr lang="pl-PL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85" marR="9388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Słaba komunikacja pomiędzy nauczycielami </a:t>
                      </a:r>
                      <a:br>
                        <a:rPr lang="pl-PL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pl-PL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 pracownikami niepedagogicznymi.</a:t>
                      </a:r>
                    </a:p>
                  </a:txBody>
                  <a:tcPr marL="93885" marR="93885"/>
                </a:tc>
              </a:tr>
              <a:tr h="1007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Rodzice uczniów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liczba: 58</a:t>
                      </a:r>
                    </a:p>
                  </a:txBody>
                  <a:tcPr marL="70414" marR="70414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Stwarzanie rodzicom możliwości uczestnictwa </a:t>
                      </a:r>
                      <a:b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 życiu szkoły.</a:t>
                      </a:r>
                      <a:r>
                        <a:rPr lang="pl-PL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Relacje z nauczycielami i dyrekcją.</a:t>
                      </a:r>
                      <a:r>
                        <a:rPr lang="pl-PL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Postrzeganie przez rodziców sposobu, w jaki nauczyciele traktują ich dziecko.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0414" marR="7041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pl-PL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pl-PL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4,6</a:t>
                      </a:r>
                      <a:endParaRPr lang="pl-PL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85" marR="9388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Poczucie, że ich zdanie dotyczące klasy czy szkoły nie zawsze  jest brane pod uwagę.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3885" marR="93885"/>
                </a:tc>
              </a:tr>
              <a:tr h="56451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Średnia liczba punktów dla standardu drugiego dla wszystkich badanych grup: </a:t>
                      </a:r>
                    </a:p>
                  </a:txBody>
                  <a:tcPr marL="70414" marR="70414" marT="0" marB="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pl-PL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pl-PL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pl-PL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85" marR="938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85" marR="93885"/>
                </a:tc>
              </a:tr>
            </a:tbl>
          </a:graphicData>
        </a:graphic>
      </p:graphicFrame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 anchor="ctr">
            <a:normAutofit/>
          </a:bodyPr>
          <a:lstStyle/>
          <a:p>
            <a:pPr algn="ctr"/>
            <a:r>
              <a:rPr lang="pl-PL" sz="32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Standard II – wyniki ewaluacji </a:t>
            </a:r>
            <a:endParaRPr lang="pl-PL" sz="3200" dirty="0">
              <a:solidFill>
                <a:srgbClr val="BB5B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28596" y="5913074"/>
            <a:ext cx="835824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endParaRPr lang="pl-PL" sz="1200" dirty="0" smtClean="0"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Problem priorytetowy:</a:t>
            </a:r>
            <a:r>
              <a:rPr kumimoji="0" lang="pl-PL" sz="1400" b="1" i="0" u="none" strike="noStrike" cap="none" normalizeH="0" dirty="0" smtClean="0">
                <a:ln>
                  <a:noFill/>
                </a:ln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Relacje między uczniami (dokuczanie, wyśmiewanie, plotkowanie). </a:t>
            </a:r>
            <a:b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</a:b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57784"/>
          </a:xfrm>
        </p:spPr>
        <p:txBody>
          <a:bodyPr anchor="ctr">
            <a:normAutofit/>
          </a:bodyPr>
          <a:lstStyle/>
          <a:p>
            <a:pPr marL="0" lvl="0" indent="0" algn="just">
              <a:lnSpc>
                <a:spcPct val="150000"/>
              </a:lnSpc>
              <a:buClr>
                <a:srgbClr val="BB5BA2"/>
              </a:buClr>
              <a:buNone/>
            </a:pPr>
            <a:r>
              <a:rPr lang="pl-PL" sz="2000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 udało się osiągnąć</a:t>
            </a:r>
            <a:r>
              <a:rPr lang="pl-PL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?:</a:t>
            </a:r>
            <a:endParaRPr lang="pl-PL" sz="2000" dirty="0" smtClean="0">
              <a:solidFill>
                <a:schemeClr val="tx2">
                  <a:lumMod val="75000"/>
                  <a:lumOff val="25000"/>
                </a:schemeClr>
              </a:solidFill>
              <a:ea typeface="Times New Roman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  <a:t>Uczniom, rodzicom, nauczycielom i pracownikom niepedagogicznym stwarzano różne możliwości uczestnictwa       w życiu szkoły (m. in. imprezy, konkursy, festyny szkolne, akcje    o zasięgu miejskim, wojewódzkim i ogólnopolskim, programy, szkolenia, prelekcje itp.).</a:t>
            </a:r>
          </a:p>
          <a:p>
            <a:endParaRPr lang="pl-PL" sz="2000" dirty="0" smtClean="0">
              <a:cs typeface="Times New Roman" pitchFamily="18" charset="0"/>
            </a:endParaRP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714512"/>
          </a:xfrm>
        </p:spPr>
        <p:txBody>
          <a:bodyPr anchor="ctr">
            <a:normAutofit/>
          </a:bodyPr>
          <a:lstStyle/>
          <a:p>
            <a:pPr algn="ctr"/>
            <a:r>
              <a:rPr lang="pl-PL" sz="40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Standard II - wnioski </a:t>
            </a:r>
            <a:endParaRPr lang="pl-PL" sz="4000" dirty="0">
              <a:solidFill>
                <a:srgbClr val="BB5B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4151954"/>
          </a:xfrm>
        </p:spPr>
        <p:txBody>
          <a:bodyPr anchor="ctr">
            <a:normAutofit/>
          </a:bodyPr>
          <a:lstStyle/>
          <a:p>
            <a:pPr marL="0" lvl="0" indent="0" algn="just">
              <a:lnSpc>
                <a:spcPct val="150000"/>
              </a:lnSpc>
              <a:buClr>
                <a:srgbClr val="BB5BA2"/>
              </a:buClr>
              <a:buNone/>
            </a:pPr>
            <a:r>
              <a:rPr lang="pl-PL" sz="2000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 dalszym ciągu należy:</a:t>
            </a: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Pracować nad poprawą relacji w grupach rówieśniczych m.in. poprzez stale wzbogacanie oferty zajęć pozalekcyjnych (m.in. sportowych, rekreacyjnych, kulturalnych, uspołeczniających         i innych) i profilaktycznych (m. in. profilaktyka uzależnień, integracja środowiska szkolnego i lokalnego, imprezy, konkursy, akcje, programy itp.) pozwalających na skierowanie energii dzieci i młodzieży na pozytywną aktywność pozaszkolną.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122114"/>
            <a:ext cx="1872208" cy="20162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366464"/>
            <a:ext cx="5184576" cy="3543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 anchor="ctr">
            <a:normAutofit lnSpcReduction="10000"/>
          </a:bodyPr>
          <a:lstStyle/>
          <a:p>
            <a:pPr marL="457200" lvl="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 startAt="2"/>
            </a:pPr>
            <a:r>
              <a:rPr lang="pl-PL" sz="20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Aktywizować rodziców do regularnego uczestnictwa </a:t>
            </a:r>
            <a: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               w </a:t>
            </a:r>
            <a:r>
              <a:rPr lang="pl-PL" sz="20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szkoleniach, prelekcjach, warsztatach organizowanych </a:t>
            </a:r>
            <a: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      na </a:t>
            </a:r>
            <a:r>
              <a:rPr lang="pl-PL" sz="20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terenie szkoły (m. in. zaproszenia Dyrektora szkoły </a:t>
            </a:r>
            <a: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             i </a:t>
            </a:r>
            <a:r>
              <a:rPr lang="pl-PL" sz="20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wychowawców klas wysyłane przez </a:t>
            </a:r>
            <a:r>
              <a:rPr lang="pl-PL" sz="2000" dirty="0" err="1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Librus</a:t>
            </a:r>
            <a:r>
              <a:rPr lang="pl-PL" sz="20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informacje zamieszczane w szkolnych gablotach i na stronie internetowej </a:t>
            </a:r>
            <a: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szkoły, spotkania i apele z Dyrektorem szkoły, konsultacje indywidualne, spotkania ze specjalistami </a:t>
            </a:r>
            <a:r>
              <a:rPr lang="pl-PL" sz="20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itp</a:t>
            </a:r>
            <a: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.).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 startAt="2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  <a:t>Tworzyć warunki do aktywnego uczestnictwa,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partnerstwa            i współdziałania wszystkich pracowników szkoły z uczniami i ich rodzicami w zakresie realizacji działań promujących zdrowie (m.in. poprzez realizację programów profilaktycznych                  i prozdrowotnych, prelekcje, akcje, szkolenia, warsztaty, festyny itp.).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607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Szkoła realizuje edukację zdrowotną i program profilaktyki dla uczniów, nauczycieli i innych pracowników szkoły oraz dąży do poprawy skuteczności działań w tym zakresie.</a:t>
            </a:r>
            <a:endParaRPr lang="pl-PL" sz="2400" b="1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000264"/>
          </a:xfrm>
        </p:spPr>
        <p:txBody>
          <a:bodyPr anchor="ctr">
            <a:normAutofit/>
          </a:bodyPr>
          <a:lstStyle/>
          <a:p>
            <a:pPr algn="ctr"/>
            <a:r>
              <a:rPr lang="pl-PL" sz="40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Standard III </a:t>
            </a:r>
            <a:endParaRPr lang="pl-PL" sz="4000" dirty="0">
              <a:solidFill>
                <a:srgbClr val="BB5B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26029075"/>
              </p:ext>
            </p:extLst>
          </p:nvPr>
        </p:nvGraphicFramePr>
        <p:xfrm>
          <a:off x="500034" y="1357299"/>
          <a:ext cx="8186766" cy="4354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1214446"/>
                <a:gridCol w="3114668"/>
              </a:tblGrid>
              <a:tr h="885644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Wymiar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Śr</a:t>
                      </a:r>
                      <a:r>
                        <a:rPr lang="pl-PL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ednia liczba punktów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Elementy wymagające poprawy</a:t>
                      </a:r>
                    </a:p>
                    <a:p>
                      <a:pPr algn="ctr"/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9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1. Realizacja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edukacji zdrowotnej zgodnie z podstawą programową kształcenia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ogólnego.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pl-PL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Niewystarczająca ilość treści edukacji zdrowotnej na wszystkich zajęciach szkolnych.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4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 Aktywny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udział uczniów w procesie edukacji zdrowotnej, współpraca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z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rodzicami i społecznością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lokalną.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pl-PL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Rodzice są w niewystarczającym stopniu zainteresowani realizacją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programu</a:t>
                      </a:r>
                      <a:r>
                        <a:rPr lang="pl-PL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zdrowotnego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w szkole</a:t>
                      </a:r>
                      <a:r>
                        <a:rPr lang="pl-PL" sz="12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pl-PL" sz="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4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3. Działania dla poprawy jakości </a:t>
                      </a:r>
                      <a:b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i skuteczności edukacji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zdrowotnej.</a:t>
                      </a:r>
                      <a:b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pl-PL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1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 Edukacja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zdrowotna nauczycieli </a:t>
                      </a:r>
                      <a:b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i pracowników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niepedagogicznych. 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pl-PL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Uczestnictwo pracowników niepedagogicznych w szkoleniach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zajęciach z zakresu promocji zdrowia.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11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Średnia liczba punktów dla standardu trzeciego:</a:t>
                      </a:r>
                    </a:p>
                    <a:p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4,5</a:t>
                      </a:r>
                      <a:endParaRPr lang="pl-PL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 anchor="ctr">
            <a:normAutofit/>
          </a:bodyPr>
          <a:lstStyle/>
          <a:p>
            <a:pPr algn="ctr"/>
            <a:r>
              <a:rPr lang="pl-PL" sz="3200" b="1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Standard III – wyniki ewaluacji </a:t>
            </a:r>
            <a:endParaRPr lang="pl-PL" sz="3200" b="1" dirty="0">
              <a:solidFill>
                <a:srgbClr val="BB5B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5553364"/>
            <a:ext cx="821537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b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Problem priorytetowy:</a:t>
            </a:r>
            <a:r>
              <a:rPr kumimoji="0" lang="pl-PL" sz="1400" b="1" i="0" u="none" strike="noStrike" cap="none" normalizeH="0" dirty="0" smtClean="0">
                <a:ln>
                  <a:noFill/>
                </a:ln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Słabe zainteresowanie rodziców realizacją programu zdrowotnego w szkole.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Zbyt mała ilość szkoleń z zakresu promocji zdrowia dla pracowników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niepedagogicznych.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 anchor="ctr">
            <a:normAutofit/>
          </a:bodyPr>
          <a:lstStyle/>
          <a:p>
            <a:pPr marL="0" lvl="0" indent="0" algn="just">
              <a:lnSpc>
                <a:spcPct val="150000"/>
              </a:lnSpc>
              <a:buClr>
                <a:srgbClr val="BB5BA2"/>
              </a:buClr>
              <a:buNone/>
            </a:pPr>
            <a:r>
              <a:rPr lang="pl-PL" sz="2000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 udało się osiągnąć?:</a:t>
            </a:r>
            <a:endParaRPr lang="pl-PL" sz="2000" dirty="0">
              <a:solidFill>
                <a:schemeClr val="tx2">
                  <a:lumMod val="75000"/>
                  <a:lumOff val="25000"/>
                </a:schemeClr>
              </a:solidFill>
              <a:ea typeface="Times New Roman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  <a:t>Działania z zakresu edukacji zdrowotnej prowadzone przez szkołę są zgodne z podstawą programową kształcenia ogólnego. </a:t>
            </a: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  <a:t>Uczniowie biorą </a:t>
            </a:r>
            <a: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  <a:t>aktywny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  <a:t>udział w procesie edukacji zdrowotnej (m. in. poprzez udział w akcjach i programach typu „Zdrowe Tychy”, „Śniadanie daje moc”, „Zdrowo jem – więcej wiem”, „Tydzień dla zdrowia” itp.), współpracując przy tym z całą społecznością szkolną oraz społecznością lokalną.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643074"/>
          </a:xfrm>
        </p:spPr>
        <p:txBody>
          <a:bodyPr anchor="ctr">
            <a:normAutofit/>
          </a:bodyPr>
          <a:lstStyle/>
          <a:p>
            <a:pPr algn="ctr"/>
            <a:r>
              <a:rPr lang="pl-PL" sz="40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Standard III - wnioski</a:t>
            </a:r>
            <a:endParaRPr lang="pl-PL" sz="4000" dirty="0">
              <a:solidFill>
                <a:srgbClr val="BB5B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01344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l-PL" sz="2000" b="1" i="1" dirty="0" smtClean="0">
              <a:solidFill>
                <a:srgbClr val="BB5B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2000" b="1" i="1" dirty="0">
              <a:solidFill>
                <a:srgbClr val="BB5B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2000" b="1" i="1" dirty="0" smtClean="0">
              <a:solidFill>
                <a:srgbClr val="BB5B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2000" b="1" i="1" dirty="0">
              <a:solidFill>
                <a:srgbClr val="BB5B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000" b="1" i="1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Szkoła promująca zdrowie</a:t>
            </a:r>
            <a:r>
              <a:rPr lang="pl-PL" sz="2000" dirty="0" smtClean="0">
                <a:cs typeface="Times New Roman" pitchFamily="18" charset="0"/>
              </a:rPr>
              <a:t>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to szkoła, która we współpracy                 z rodzicami uczniów i społecznością lokalną systematycznie i planowo tworzy środowisko społeczne i fizyczne sprzyjające zdrowiu i dobremu samopoczuciu społeczności szkolnej, a przy tym wspiera rozwój kompetencji uczniów i pracowników w zakresie dbałości o zdrowie przez całe życie.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76270"/>
          </a:xfrm>
        </p:spPr>
        <p:txBody>
          <a:bodyPr anchor="ctr">
            <a:normAutofit/>
          </a:bodyPr>
          <a:lstStyle/>
          <a:p>
            <a:pPr algn="ctr"/>
            <a:r>
              <a:rPr lang="pl-PL" sz="32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Definicja szkoły promującej zdrowie</a:t>
            </a:r>
            <a:endParaRPr lang="pl-PL" sz="3200" dirty="0">
              <a:solidFill>
                <a:srgbClr val="BB5B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340768"/>
            <a:ext cx="1724025" cy="1800225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3744416"/>
          </a:xfrm>
        </p:spPr>
        <p:txBody>
          <a:bodyPr anchor="ctr">
            <a:normAutofit/>
          </a:bodyPr>
          <a:lstStyle/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 startAt="3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  <a:t>Szkoła prowadzi szeroką działalność mającą na celu poprawę jakości i skuteczności realizowanej edukacji zdrowotnej (ewaluacje, diagnozy, raporty, badania ankietowe itp.).</a:t>
            </a: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 startAt="3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Dyrektor szkoły tworzy warunki do podnoszenia przez nauczycieli    i innych pracowników szkoły ich kompetencji w zakresie promocji zdrowia m. in. poprzez organizowanie szkoleń, warsztatów, prelekcji itp. dla wszystkich pracowników szkoły.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21087"/>
            <a:ext cx="2247900" cy="21469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21012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Warunki oraz organizacja nauki i pracy sprzyjają zdrowiu i dobremu samopoczuciu uczniów, nauczycieli            i innych pracowników szkoły oraz współpracy                          z rodzicami.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857388"/>
          </a:xfrm>
        </p:spPr>
        <p:txBody>
          <a:bodyPr anchor="ctr">
            <a:normAutofit/>
          </a:bodyPr>
          <a:lstStyle/>
          <a:p>
            <a:pPr algn="ctr"/>
            <a:r>
              <a:rPr lang="pl-PL" sz="40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Standard IV</a:t>
            </a:r>
            <a:endParaRPr lang="pl-PL" sz="4000" dirty="0">
              <a:solidFill>
                <a:srgbClr val="BB5B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73334065"/>
              </p:ext>
            </p:extLst>
          </p:nvPr>
        </p:nvGraphicFramePr>
        <p:xfrm>
          <a:off x="500034" y="1357298"/>
          <a:ext cx="8186766" cy="4111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1285884"/>
                <a:gridCol w="3257544"/>
              </a:tblGrid>
              <a:tr h="8569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Wymiar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Śr</a:t>
                      </a:r>
                      <a:r>
                        <a:rPr lang="pl-PL" baseline="0" dirty="0" smtClean="0"/>
                        <a:t>ednia liczba punktów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Elementy wymagające poprawy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424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1. Wybrane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pomieszczenia i ich wyposażenie oraz organizacja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pracy.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4,9</a:t>
                      </a:r>
                      <a:endParaRPr lang="pl-PL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Trudności logistyczne związane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z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dużą ilością dzieci jedzących obiad.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2. Czystość szkoły.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pl-PL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Uczniowie nie zawsze dbają o porządek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czystość w szkole.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3. Organizacja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przerw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międzylekcyjnych. 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pl-PL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Hałas podczas przerw i podczas  zajęć wychowania fizycznego.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3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4. Wychowanie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fizyczne oraz aktywność fizyczna członków społeczności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szkolnej.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pl-PL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Rodzice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rzadko zapraszani są do współorganizacji imprez związanych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ze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zdrowiem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pl-PL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5. Żywienie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w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szkole.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pl-PL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Brak systematycznej diagnozy dotyczącej tego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co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uczniowie spożywają na śniadanie.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Średnia liczba punktów dla standardu czwartego: 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4,5</a:t>
                      </a:r>
                      <a:endParaRPr lang="pl-PL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 anchor="ctr">
            <a:normAutofit/>
          </a:bodyPr>
          <a:lstStyle/>
          <a:p>
            <a:pPr algn="ctr"/>
            <a:r>
              <a:rPr lang="pl-PL" sz="32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IV – wyniki ewaluacji </a:t>
            </a:r>
            <a:endParaRPr lang="pl-PL" sz="3200" dirty="0">
              <a:solidFill>
                <a:srgbClr val="BB5B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5786454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b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0034" y="5695331"/>
            <a:ext cx="8215370" cy="69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pl-PL" sz="1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pl-PL" sz="1400" b="1" i="0" strike="noStrike" cap="none" normalizeH="0" baseline="0" dirty="0" smtClean="0">
                <a:ln>
                  <a:noFill/>
                </a:ln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Problem priorytetowy: </a:t>
            </a:r>
            <a:r>
              <a:rPr kumimoji="0" lang="pl-PL" sz="1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Hałas podczas przerw i podczas  zajęć wychowania fizycznego.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kumimoji="0" lang="pl-PL" sz="1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Nie wszyscy uczniowie dbają o porządek i czystość w szkole.</a:t>
            </a:r>
            <a:endParaRPr kumimoji="0" lang="pl-PL" sz="1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 anchor="ctr">
            <a:noAutofit/>
          </a:bodyPr>
          <a:lstStyle/>
          <a:p>
            <a:pPr marL="0" lvl="0" indent="0" algn="just">
              <a:lnSpc>
                <a:spcPct val="150000"/>
              </a:lnSpc>
              <a:buClr>
                <a:srgbClr val="BB5BA2"/>
              </a:buClr>
              <a:buNone/>
            </a:pPr>
            <a:r>
              <a:rPr lang="pl-PL" sz="2000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 udało się osiągnąć?:</a:t>
            </a:r>
            <a:endParaRPr lang="pl-PL" sz="2000" dirty="0">
              <a:solidFill>
                <a:schemeClr val="tx2">
                  <a:lumMod val="75000"/>
                  <a:lumOff val="25000"/>
                </a:schemeClr>
              </a:solidFill>
              <a:ea typeface="Times New Roman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Obiekty szkolne dostosowane są do potrzeb uczniów, nauczycieli     i innych pracowników szkoły.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 szkole jest czysto. Toalety i umywalnie są czyste, stale dostępny jest papier toaletowy i suszarki do rąk. </a:t>
            </a:r>
          </a:p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857388"/>
          </a:xfrm>
        </p:spPr>
        <p:txBody>
          <a:bodyPr anchor="ctr">
            <a:normAutofit/>
          </a:bodyPr>
          <a:lstStyle/>
          <a:p>
            <a:pPr algn="ctr"/>
            <a:r>
              <a:rPr lang="pl-PL" sz="40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Standard IV – wnioski</a:t>
            </a:r>
            <a:endParaRPr lang="pl-PL" sz="4000" dirty="0">
              <a:solidFill>
                <a:srgbClr val="BB5B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16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 startAt="3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Dwie sale gimnastyczne, obiekty sportowe wyposażone w boiska do gier zespołowych oraz plac zabaw dla młodszych dzieci umożliwiają realizację bogatej oferty zajęć pozalekcyjnych          i profilaktycznych w tym: sportowych, rekreacyjnych, terapeutycznych itp. </a:t>
            </a: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 startAt="3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Szkoła dzięki własnej kuchni może zapewnić uczniom zdrowe drugie śniadania i ciepłe posiłki z uwzględnieniem zasad racjonalnego żywienia.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  </a:t>
            </a:r>
          </a:p>
          <a:p>
            <a:pPr marL="457200" lvl="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 startAt="3"/>
            </a:pPr>
            <a:r>
              <a:rPr lang="pl-PL" sz="20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Wszystkie przerwy międzylekcyjne (poza tzw. długimi </a:t>
            </a:r>
            <a: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przerwami obiadowymi) </a:t>
            </a:r>
            <a:r>
              <a:rPr lang="pl-PL" sz="20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trwają nie krócej niż 10 minut.</a:t>
            </a:r>
            <a:r>
              <a:rPr lang="pl-PL" sz="20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  <a:t> </a:t>
            </a: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 startAt="3"/>
            </a:pPr>
            <a:endParaRPr lang="pl-PL" sz="2000" dirty="0" smtClean="0">
              <a:ea typeface="Times New Roman"/>
              <a:cs typeface="Times New Roman" pitchFamily="18" charset="0"/>
            </a:endParaRPr>
          </a:p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86478"/>
          </a:xfrm>
        </p:spPr>
        <p:txBody>
          <a:bodyPr anchor="ctr">
            <a:noAutofit/>
          </a:bodyPr>
          <a:lstStyle/>
          <a:p>
            <a:pPr marL="0" lvl="0" indent="0" algn="just">
              <a:lnSpc>
                <a:spcPct val="150000"/>
              </a:lnSpc>
              <a:buClr>
                <a:srgbClr val="BB5BA2"/>
              </a:buClr>
              <a:buNone/>
            </a:pPr>
            <a:r>
              <a:rPr lang="pl-PL" sz="2000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 dalszym ciągu należy:</a:t>
            </a: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  <a:t>Zwracać uwagę na trudności logistyczne związane z dużą ilością dzieci jedzących obiad ( m. in. dyżury nauczycieli, odczytywanie list itp.).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Kłaść nacisk na przestrzeganie norm obowiązujących w szkole, zachowywanie przez uczniów porządku i ładu oraz dbanie                               o czystość w szkole (m. in. godziny wychowawcze, apele                              z Dyrektorem szkoły, prelekcje i pogadanki                                                   z pedagogiem/psychologiem szkolnym itp.).</a:t>
            </a:r>
            <a:endParaRPr lang="pl-PL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522386"/>
          </a:xfrm>
        </p:spPr>
        <p:txBody>
          <a:bodyPr anchor="ctr">
            <a:noAutofit/>
          </a:bodyPr>
          <a:lstStyle/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 startAt="3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  <a:t>Zachęcać rodziców do współpracy przy organizacji szkolnych imprez, także tych związanych ze zdrowiem (m. in. festyny szkolne, pikniki rodzinne, warsztaty, udział w programach            i akcjach typu „Zdrowe Tychy”, „Tydzień dla zdrowia” itp.).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7200" lvl="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 startAt="3"/>
            </a:pPr>
            <a: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  <a:t>Dążyć do ograniczenia poziomu hałasu </a:t>
            </a:r>
            <a:r>
              <a:rPr lang="pl-PL" sz="20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  <a:t>podczas przerw </a:t>
            </a:r>
            <a: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  <a:t>międzylekcyjnych i zajęć </a:t>
            </a:r>
            <a:r>
              <a:rPr lang="pl-PL" sz="20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  <a:t>wychowania </a:t>
            </a:r>
            <a: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  <a:t>fizycznego (m. in. przerwy   i zajęcia w-f prowadzone na świeżym powietrzu itp.).</a:t>
            </a:r>
          </a:p>
          <a:p>
            <a:pPr marL="457200" lvl="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 startAt="3"/>
            </a:pPr>
            <a:r>
              <a:rPr lang="pl-PL" sz="20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Systematycznie diagnozować poziom wiedzy uczniów w zakresie zdrowego żywienia (np. drugie śniadania, desery itp.).</a:t>
            </a:r>
          </a:p>
          <a:p>
            <a:pPr marL="457200" lvl="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 startAt="3"/>
            </a:pPr>
            <a:endParaRPr lang="pl-PL" sz="2000" i="1" dirty="0">
              <a:solidFill>
                <a:srgbClr val="032B1F"/>
              </a:solidFill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 startAt="4"/>
            </a:pPr>
            <a:endParaRPr lang="pl-PL" sz="2000" i="1" dirty="0" smtClean="0">
              <a:cs typeface="Times New Roman" pitchFamily="18" charset="0"/>
            </a:endParaRPr>
          </a:p>
          <a:p>
            <a:pPr>
              <a:buNone/>
            </a:pPr>
            <a:endParaRPr lang="pl-PL" sz="2000" dirty="0" smtClean="0">
              <a:ea typeface="Times New Roman"/>
              <a:cs typeface="Times New Roman" pitchFamily="18" charset="0"/>
            </a:endParaRPr>
          </a:p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318" y="4869160"/>
            <a:ext cx="2664296" cy="293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29601" cy="4619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0228"/>
                <a:gridCol w="1651613"/>
                <a:gridCol w="1645920"/>
                <a:gridCol w="1645920"/>
              </a:tblGrid>
              <a:tr h="51137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Badana grupa</a:t>
                      </a:r>
                      <a:endParaRPr lang="pl-PL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Średnia liczba punktów</a:t>
                      </a:r>
                      <a:endParaRPr lang="pl-PL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Najważniejsze lub najczęściej powtarzające się czynniki wpływające na samopoczucie (dotyczy odpowiedzi na pytania otwarte w ramkach)</a:t>
                      </a:r>
                      <a:endParaRPr lang="pl-PL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Przyczyny nieudzielenia odpowiedzi na pytania otwarte</a:t>
                      </a:r>
                      <a:endParaRPr lang="pl-PL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789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DOBRZE</a:t>
                      </a:r>
                      <a:endParaRPr lang="pl-PL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ŹLE</a:t>
                      </a:r>
                      <a:endParaRPr lang="pl-PL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3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Uczniowie</a:t>
                      </a:r>
                      <a: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Liczba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zbadanych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: 59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pl-PL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Bezpieczeństwo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pl-PL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szkole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, miła atmosfera, koledzy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koleżanki.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Złe zachowanie na przerwach, dokuczanie, hałas.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___________________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Nauczyciele</a:t>
                      </a:r>
                      <a: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Liczba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zbadanych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: 34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pl-PL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latin typeface="Times New Roman"/>
                          <a:ea typeface="Times New Roman"/>
                          <a:cs typeface="Times New Roman"/>
                        </a:rPr>
                        <a:t>Miła przyjazna atmosfera, dobra współpraca.</a:t>
                      </a: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Hałas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___________________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3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Pracownicy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niepedagogiczni</a:t>
                      </a:r>
                      <a: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Liczba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zbadanych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: 14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pl-PL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Życzliwość, miła atmosfera, dobry kontakt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z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nauczycielami.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Hałas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___________________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8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Rodzice</a:t>
                      </a:r>
                      <a: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Liczba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zbadanych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: 59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pl-PL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Ład porządek, bezpieczeństwo, życzliwy stosunek personelu.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___________________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___________________</a:t>
                      </a:r>
                      <a:endParaRPr lang="pl-PL" sz="11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Średnia liczba punktów dla czterech grup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 4,8</a:t>
                      </a:r>
                      <a:endParaRPr lang="pl-PL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4294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36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Arkusz oceny efektów działań </a:t>
            </a:r>
            <a:r>
              <a:rPr lang="pl-PL" sz="36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l-PL" sz="36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36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Dobre samopoczucie w szkole (część E ankiety) </a:t>
            </a:r>
            <a:r>
              <a:rPr lang="pl-PL" sz="3600" dirty="0" smtClean="0">
                <a:latin typeface="+mn-lt"/>
              </a:rPr>
              <a:t/>
            </a:r>
            <a:br>
              <a:rPr lang="pl-PL" sz="3600" dirty="0" smtClean="0">
                <a:latin typeface="+mn-lt"/>
              </a:rPr>
            </a:br>
            <a:endParaRPr lang="pl-PL" sz="3600" dirty="0">
              <a:latin typeface="+mn-lt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28596" y="5841856"/>
            <a:ext cx="82153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400" b="1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Problem priorytetowy: 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Zbyt duży hałas w szkole.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Złe zachowanie uczniów na</a:t>
            </a:r>
            <a:r>
              <a:rPr kumimoji="0" lang="pl-PL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przerwach</a:t>
            </a:r>
            <a:r>
              <a:rPr lang="pl-PL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: </a:t>
            </a:r>
            <a:r>
              <a:rPr lang="pl-PL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wygłupy, krzyki, plotki, dokuczanie.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 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68219262"/>
              </p:ext>
            </p:extLst>
          </p:nvPr>
        </p:nvGraphicFramePr>
        <p:xfrm>
          <a:off x="500034" y="1522272"/>
          <a:ext cx="8186767" cy="4172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560"/>
                <a:gridCol w="2171069"/>
                <a:gridCol w="2171069"/>
                <a:gridCol w="2171069"/>
              </a:tblGrid>
              <a:tr h="60719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Badana </a:t>
                      </a:r>
                      <a:r>
                        <a:rPr lang="pl-PL" sz="1800" dirty="0">
                          <a:latin typeface="Times New Roman"/>
                          <a:ea typeface="Times New Roman"/>
                          <a:cs typeface="Times New Roman"/>
                        </a:rPr>
                        <a:t>grupa</a:t>
                      </a:r>
                      <a:endParaRPr lang="pl-PL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latin typeface="Times New Roman"/>
                          <a:ea typeface="Times New Roman"/>
                          <a:cs typeface="Times New Roman"/>
                        </a:rPr>
                        <a:t>Odsetek odpowiedzi </a:t>
                      </a:r>
                      <a:endParaRPr lang="pl-PL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latin typeface="Times New Roman"/>
                          <a:ea typeface="Times New Roman"/>
                          <a:cs typeface="Times New Roman"/>
                        </a:rPr>
                        <a:t>tak</a:t>
                      </a:r>
                      <a:endParaRPr lang="pl-PL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Działania dla umacniania zdrowia podejmowane 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7629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NAJCZĘŚCIEJ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NAJRZADZIEJ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Uczniowie</a:t>
                      </a:r>
                      <a: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Liczba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zbadanych: 59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r>
                        <a:rPr lang="pl-PL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pl-PL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Uczniowie starają się być bardziej aktywni fizycznie.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Ograniczenie czasu spędzonego przy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komputerze</a:t>
                      </a:r>
                      <a:r>
                        <a:rPr lang="pl-PL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br>
                        <a:rPr lang="pl-PL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100" dirty="0" smtClean="0">
                          <a:latin typeface="Times New Roman"/>
                          <a:ea typeface="Times New Roman"/>
                        </a:rPr>
                        <a:t>i na oglądaniu telewizji.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4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Nauczyciele</a:t>
                      </a:r>
                      <a: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Liczba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zbadanych: 34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88%</a:t>
                      </a:r>
                      <a:endParaRPr lang="pl-PL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Nauczyciele zwracają większa uwagę na to jak się odżywiają. Starają się być bardziej aktywni fizycznie. Rozwijają swoje umiejętności radzenia sobie ze stresem.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Znajdują czas na relaks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odpoczynek.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5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Pracownicy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niepedagogiczni</a:t>
                      </a:r>
                      <a: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Liczba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zbadanych:14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90,6%</a:t>
                      </a:r>
                      <a:endParaRPr lang="pl-PL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</a:rPr>
                        <a:t>Zwracają większą uwagę na to </a:t>
                      </a:r>
                      <a:br>
                        <a:rPr lang="pl-PL" sz="120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Times New Roman"/>
                        </a:rPr>
                        <a:t>jak się odżywiają.</a:t>
                      </a:r>
                      <a:endParaRPr lang="pl-P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Znajdują czas na relaks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odpoczynek.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Średni odsetek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dla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trzech grup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86,5%</a:t>
                      </a:r>
                      <a:endParaRPr lang="pl-PL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71570"/>
          </a:xfrm>
        </p:spPr>
        <p:txBody>
          <a:bodyPr anchor="ctr">
            <a:normAutofit/>
          </a:bodyPr>
          <a:lstStyle/>
          <a:p>
            <a:pPr algn="ctr"/>
            <a:r>
              <a:rPr lang="pl-PL" sz="32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Podejmowanie działań dla umacniania zdrowia (część F ankiety)</a:t>
            </a:r>
            <a:endParaRPr lang="pl-PL" sz="3200" dirty="0">
              <a:solidFill>
                <a:srgbClr val="BB5B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00034" y="5786454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pl-PL" sz="1200" b="1" dirty="0" smtClean="0">
              <a:solidFill>
                <a:srgbClr val="BB5B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1400" b="1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imes New Roman" pitchFamily="18" charset="0"/>
              </a:rPr>
              <a:t>Wnioski do dalszych działań: </a:t>
            </a:r>
            <a:r>
              <a:rPr lang="pl-PL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imes New Roman" pitchFamily="18" charset="0"/>
              </a:rPr>
              <a:t>Wszystkie badane grupy powinny poznać ciekawe i aktywne metody spędzania wolnego czasu redukujące stres i pozwalające się </a:t>
            </a:r>
            <a:r>
              <a:rPr lang="pl-PL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imes New Roman" pitchFamily="18" charset="0"/>
              </a:rPr>
              <a:t>odstresować</a:t>
            </a:r>
            <a:r>
              <a:rPr lang="pl-PL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imes New Roman" pitchFamily="18" charset="0"/>
              </a:rPr>
              <a:t>.</a:t>
            </a:r>
            <a:endParaRPr lang="pl-PL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ciągu ostatnich trzech lat szkoła brała aktywny udział w wielu programach, kampaniach i akcjach edukacyjnych, informacyjnych       i profilaktycznych, których celem była szeroko rozumiana działalność prozdrowotna.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000" kern="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Działania </a:t>
            </a:r>
            <a:r>
              <a:rPr lang="pl-PL" sz="2000" kern="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szkoły realizowane były w następujących obszarach:</a:t>
            </a: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kern="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E</a:t>
            </a:r>
            <a:r>
              <a:rPr lang="pl-PL" sz="2000" kern="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dukacji zdrowotnej.</a:t>
            </a: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Zdrowego odżywiania.</a:t>
            </a: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Aktywności ruchowej.</a:t>
            </a: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Bezpieczeństwa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szkole.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rgbClr val="BB5BA2"/>
                </a:solidFill>
              </a:rPr>
              <a:t>Aktywność prozdrowotna realizowana w szkole </a:t>
            </a:r>
            <a:br>
              <a:rPr lang="pl-PL" sz="3200" dirty="0" smtClean="0">
                <a:solidFill>
                  <a:srgbClr val="BB5BA2"/>
                </a:solidFill>
              </a:rPr>
            </a:br>
            <a:r>
              <a:rPr lang="pl-PL" sz="3200" dirty="0" smtClean="0">
                <a:solidFill>
                  <a:srgbClr val="BB5BA2"/>
                </a:solidFill>
              </a:rPr>
              <a:t>w latach 2014 - 2017</a:t>
            </a:r>
            <a:endParaRPr lang="pl-PL" sz="3200" dirty="0">
              <a:solidFill>
                <a:srgbClr val="BB5BA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946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214446"/>
          </a:xfrm>
        </p:spPr>
        <p:txBody>
          <a:bodyPr anchor="ctr">
            <a:noAutofit/>
          </a:bodyPr>
          <a:lstStyle/>
          <a:p>
            <a:pPr algn="ctr"/>
            <a:r>
              <a:rPr lang="pl-PL" sz="32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Model szkoły promującej zdrowie </a:t>
            </a:r>
            <a:br>
              <a:rPr lang="pl-PL" sz="32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pl-PL" sz="32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 Polsce - rok 2015</a:t>
            </a:r>
            <a:endParaRPr lang="pl-PL" sz="3200" dirty="0">
              <a:solidFill>
                <a:srgbClr val="BB5B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3" name="Obraz 2" descr="https://www.metis.pl/images/stories/art086d.gif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66" y="1928802"/>
            <a:ext cx="6143668" cy="40005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Wśród najważniejszych działań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szkoły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realizowanych w obszarze edukacji zdrowotnej należy wyróżnić między innymi:</a:t>
            </a: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Udział w programie „Zdrowe Tychy”.</a:t>
            </a: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Udział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ogólnopolskim programie pt. „Wiem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jem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Udział w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programie Sanepid-u pt. „Czyste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powietrze wokół nas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dymy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Udział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ogólnopolskim programie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szkół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pt. „Wzorowa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łazienka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Udział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akcji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pt. „Sprzątanie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Świata” – weź sprawy w swoje ręce.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Udział w akcji pod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hasłem pt. „Zamień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śmieci w fajne rzeczy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Udział w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projekcie, „Szkoła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promująca zalecenia Europejskiego kodeksu walki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rakiem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itp.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2000" dirty="0" smtClean="0"/>
          </a:p>
          <a:p>
            <a:pPr marL="0" indent="0">
              <a:lnSpc>
                <a:spcPct val="150000"/>
              </a:lnSpc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="" xmlns:p14="http://schemas.microsoft.com/office/powerpoint/2010/main" val="147853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61932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Wśród najważniejszych działań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szkoły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realizowanych w obszarze zdrowego odżywiania należy wyróżnić między innymi: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Clr>
                <a:srgbClr val="BB5BA2"/>
              </a:buClr>
              <a:buFont typeface="+mj-lt"/>
              <a:buAutoNum type="arabicPeriod"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Udział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w kolejnych edycjach Eko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– Kiermaszu Żywności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i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innych imprezach organizowanych przez miasto Tychy.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  <a:cs typeface="Times New Roman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Udział w programie „Kraina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pięciu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porcji: 5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porcji warzyw, owoców czy soku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".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Udział w ogólnopolskim programie pt. „Tesco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dla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szkół –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Kulinarni Odkrywcy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”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Udział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w programie „Zdrowo jem, więcej wiem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”.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Clr>
                <a:srgbClr val="BB5BA2"/>
              </a:buClr>
              <a:buFont typeface="+mj-lt"/>
              <a:buAutoNum type="arabicPeriod"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Udział w akcji pod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hasłem pt. „Tydzień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dla zdrowia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”.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Clr>
                <a:srgbClr val="BB5BA2"/>
              </a:buClr>
              <a:buFont typeface="+mj-lt"/>
              <a:buAutoNum type="arabicPeriod"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Udział w akcji Światowy Dzień Żywności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Clr>
                <a:srgbClr val="BB5BA2"/>
              </a:buClr>
              <a:buFont typeface="+mj-lt"/>
              <a:buAutoNum type="arabicPeriod"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Udział w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akcjach pt. </a:t>
            </a:r>
            <a:r>
              <a:rPr lang="pl-PL" sz="21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„Śniadanie daje moc</a:t>
            </a:r>
            <a:r>
              <a:rPr lang="pl-PL" sz="21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”,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"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Warzywa i owoce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", "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Mleko w szkole" itp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2000" dirty="0">
              <a:ea typeface="Times New Roman"/>
              <a:cs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2000" dirty="0" smtClean="0">
              <a:ea typeface="Times New Roman"/>
              <a:cs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20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00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6193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Wśród najważniejszych działań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szkoły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realizowanych w obszarze aktywności ruchowej należy wyróżnić między innymi: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Clr>
                <a:srgbClr val="BB5BA2"/>
              </a:buClr>
              <a:buFont typeface="+mj-lt"/>
              <a:buAutoNum type="arabicPeriod"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Udział w programie pod hasłem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„W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- f z klasą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”.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Clr>
                <a:srgbClr val="BB5BA2"/>
              </a:buClr>
              <a:buFont typeface="+mj-lt"/>
              <a:buAutoNum type="arabicPeriod"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Udział w programie pod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hasłem „Trzymaj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formę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”.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Udział w „II Szkolnym Rajdzie Rowerowym”.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Udział w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Spartakiadzie Integracyjnej.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  <a:cs typeface="Times New Roman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Clr>
                <a:srgbClr val="BB5BA2"/>
              </a:buClr>
              <a:buFont typeface="+mj-lt"/>
              <a:buAutoNum type="arabicPeriod"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Udział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w programie „Bezpieczna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Szkoła”.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Clr>
                <a:srgbClr val="BB5BA2"/>
              </a:buClr>
              <a:buFont typeface="+mj-lt"/>
              <a:buAutoNum type="arabicPeriod"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Realizacja programu ,,Zachowaj trzeźwy umysł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”.</a:t>
            </a:r>
          </a:p>
          <a:p>
            <a:pPr marL="457200" lvl="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Realizacja programu „Rowerem do zdrowia</a:t>
            </a:r>
            <a: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”.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  <a:cs typeface="Times New Roman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Udział w turnieju piłkarskim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o ,,Puchar Kibice Razem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” itp.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  <a:cs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2000" dirty="0" smtClean="0">
              <a:ea typeface="Times New Roman"/>
              <a:cs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20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665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6193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Wśród najważniejszych działań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szkoły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realizowanych w obszarze bezpieczeństwa w szkole należy wyróżnić między innymi: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Udział w turnieju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edukacyjno -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sportowym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w ramach programu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,,Zdrowe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Tychy”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pt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.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 „Jestem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aktywny jesienią”.</a:t>
            </a:r>
          </a:p>
          <a:p>
            <a:pPr marL="457200" lvl="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Udział </a:t>
            </a:r>
            <a: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w </a:t>
            </a:r>
            <a:r>
              <a:rPr lang="pl-PL" sz="20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programie „Bezpieczna Szkoła”.</a:t>
            </a:r>
          </a:p>
          <a:p>
            <a:pPr marL="457200" lvl="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Udział w programie </a:t>
            </a:r>
            <a: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„Zachowaj </a:t>
            </a:r>
            <a:r>
              <a:rPr lang="pl-PL" sz="20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trzeźwy umysł”.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Udział </a:t>
            </a:r>
            <a:r>
              <a:rPr lang="pl-PL" sz="20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w programie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„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Kraina </a:t>
            </a:r>
            <a:r>
              <a:rPr lang="pl-PL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Tauronka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”.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Udział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w ogólnopolskiej kampanii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,,Bądź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kumplem nie dokuczaj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".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Clr>
                <a:srgbClr val="BB5BA2"/>
              </a:buClr>
              <a:buFont typeface="+mj-lt"/>
              <a:buAutoNum type="arabicPeriod"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Udział w akcji „Stop krzywdzeniu dzieci”.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  <a:cs typeface="Times New Roman"/>
            </a:endParaRPr>
          </a:p>
          <a:p>
            <a:pPr marL="457200" lvl="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>
                <a:solidFill>
                  <a:srgbClr val="032B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Obchody „Dnia Bez Przemocy”.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2000" dirty="0">
              <a:ea typeface="Times New Roman"/>
              <a:cs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2000" dirty="0">
              <a:ea typeface="Times New Roman"/>
              <a:cs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20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821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52950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Szkoła dba o kształtowanie i rozwijanie nawyków prozdrowotnych wśród społeczności szkolnej poprzez:</a:t>
            </a: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Rozwijanie zainteresowań dzieci, udział uczniów w zajęciach pozalekcyjnych organizowanych przez nauczycieli.</a:t>
            </a: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Współpracę z ośrodkami zdrowia i innymi instytucjami wspierającymi profilaktykę uzależnień oraz promującymi zdrowy tryb życia.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429684" cy="150019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sz="44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Podsumowanie </a:t>
            </a:r>
            <a:r>
              <a:rPr lang="pl-PL" sz="4400" dirty="0" smtClean="0">
                <a:cs typeface="Times New Roman" pitchFamily="18" charset="0"/>
              </a:rPr>
              <a:t/>
            </a:r>
            <a:br>
              <a:rPr lang="pl-PL" sz="4400" dirty="0" smtClean="0">
                <a:cs typeface="Times New Roman" pitchFamily="18" charset="0"/>
              </a:rPr>
            </a:br>
            <a:endParaRPr lang="pl-PL" sz="4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 anchor="ctr">
            <a:normAutofit/>
          </a:bodyPr>
          <a:lstStyle/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 startAt="3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Zachęcanie uczniów do udziału w konkursach, olimpiadach, zawodach, turniejach, lokalnych imprezach środowiskowych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               i uroczystościach miejskich.</a:t>
            </a: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 startAt="3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Aktywnie działające Szkolne Koło Krajoznawczo - Turystyczne propagujące wypoczynek o charakterze rekreacyjno – naukowym.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4714884"/>
            <a:ext cx="8229600" cy="1571636"/>
          </a:xfrm>
        </p:spPr>
        <p:txBody>
          <a:bodyPr anchor="ctr">
            <a:normAutofit fontScale="925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1800" b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Szkolny Zespół Promujący Zdrowie w składzie:</a:t>
            </a:r>
            <a:br>
              <a:rPr lang="pl-PL" sz="1800" b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pl-PL" sz="1800" b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Przewodnicząca: Danuta Styczeń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1800" b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Członkinie: Beata Szyja, Elżbieta Zawada, Leokadia Bratek, Anna </a:t>
            </a:r>
            <a:r>
              <a:rPr lang="pl-PL" sz="1800" b="1" dirty="0" err="1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Pęchalska</a:t>
            </a:r>
            <a:endParaRPr lang="pl-PL" sz="1800" b="1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2448272"/>
          </a:xfrm>
        </p:spPr>
        <p:txBody>
          <a:bodyPr anchor="ctr">
            <a:normAutofit/>
          </a:bodyPr>
          <a:lstStyle/>
          <a:p>
            <a:pPr algn="ctr"/>
            <a:r>
              <a:rPr lang="pl-PL" sz="4000" b="1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Dziękujemy za uwagę</a:t>
            </a:r>
            <a:br>
              <a:rPr lang="pl-PL" sz="4000" b="1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b="1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br>
              <a:rPr lang="pl-PL" sz="4000" b="1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b="1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zapraszamy do współpracy</a:t>
            </a:r>
            <a:endParaRPr lang="pl-PL" sz="4000" b="1" dirty="0">
              <a:solidFill>
                <a:srgbClr val="BB5B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3155812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Autoewaluację przeprowadzono zgodnie z wytycznymi Krajowego Zespołu Koordynującego Sieć Szkół Promujących Zdrowie określonymi w publikacji pt.: „Szkoła Promująca Zdrowie. Poradnik dla szkół i osób wspierających ich działania w zakresie promocji zdrowia”. Praca zbiorowa pod redakcją Barbary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Woynarowskiej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Ośrodek Rozwoju Edukacji. Warszawa 2016.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571636"/>
          </a:xfrm>
        </p:spPr>
        <p:txBody>
          <a:bodyPr anchor="ctr">
            <a:normAutofit/>
          </a:bodyPr>
          <a:lstStyle/>
          <a:p>
            <a:pPr algn="ctr"/>
            <a:r>
              <a:rPr lang="pl-PL" sz="32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Zasady przeprowadzania autoewaluacji </a:t>
            </a:r>
            <a:br>
              <a:rPr lang="pl-PL" sz="32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pl-PL" sz="32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Szkoły Promującej Zdrowie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sz="1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720968"/>
            <a:ext cx="3626346" cy="1447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95760"/>
          </a:xfrm>
        </p:spPr>
        <p:txBody>
          <a:bodyPr anchor="ctr">
            <a:normAutofit/>
          </a:bodyPr>
          <a:lstStyle/>
          <a:p>
            <a:pPr marL="457200" lvl="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Koncepcja pracy szkoły, jej struktura i organizacja sprzyjają uczestnictwu społeczności szkolnej w realizacji działań w zakresie promocji zdrowia oraz skuteczności i długofalowości tych działań.</a:t>
            </a:r>
          </a:p>
          <a:p>
            <a:pPr marL="457200" lvl="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Klimat społeczny szkoły sprzyja zdrowiu i dobremu samopoczuciu uczniów, nauczycieli i innych pracowników szkoły oraz rodziców uczniów.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928694"/>
          </a:xfrm>
        </p:spPr>
        <p:txBody>
          <a:bodyPr anchor="ctr">
            <a:normAutofit/>
          </a:bodyPr>
          <a:lstStyle/>
          <a:p>
            <a:pPr algn="ctr"/>
            <a:r>
              <a:rPr lang="pl-PL" sz="32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Standardy Szkoły Promującej Zdrowie</a:t>
            </a:r>
            <a:endParaRPr lang="pl-PL" sz="3200" dirty="0">
              <a:solidFill>
                <a:srgbClr val="BB5B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3792484"/>
          </a:xfrm>
        </p:spPr>
        <p:txBody>
          <a:bodyPr anchor="ctr">
            <a:normAutofit/>
          </a:bodyPr>
          <a:lstStyle/>
          <a:p>
            <a:pPr marL="514350" lvl="0" indent="-51435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 startAt="3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 realizuje edukację zdrowotną i program profilaktyki       dla uczniów, nauczycieli i innych pracowników szkoły oraz dąży do poprawy skuteczności działań w tym zakresie.</a:t>
            </a:r>
          </a:p>
          <a:p>
            <a:pPr marL="514350" lvl="0" indent="-51435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 startAt="3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Warunki oraz organizacja nauki i pracy sprzyjają zdrowiu i dobremu samopoczuciu uczniów, nauczycieli i innych pracowników szkoły oraz współpracy z rodzicami.</a:t>
            </a:r>
          </a:p>
          <a:p>
            <a:endParaRPr lang="pl-PL" dirty="0"/>
          </a:p>
        </p:txBody>
      </p:sp>
      <p:pic>
        <p:nvPicPr>
          <p:cNvPr id="3076" name="Picture 4" descr="Znalezione obrazy dla zapytania rodzice i szkoł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781576"/>
            <a:ext cx="4448175" cy="23478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Koncepcja pracy szkoły, jej struktura i organizacja sprzyjają uczestnictwu społeczności szkolnej                              w realizacji działań w zakresie promocji zdrowia                oraz skuteczności i długofalowości tych działań</a:t>
            </a:r>
            <a:r>
              <a:rPr lang="pl-PL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400" b="1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428892"/>
          </a:xfrm>
        </p:spPr>
        <p:txBody>
          <a:bodyPr anchor="ctr">
            <a:normAutofit/>
          </a:bodyPr>
          <a:lstStyle/>
          <a:p>
            <a:pPr algn="ctr"/>
            <a:r>
              <a:rPr lang="pl-PL" sz="36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pl-PL" sz="36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pl-PL" sz="40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Standard I</a:t>
            </a:r>
            <a:r>
              <a:rPr lang="pl-PL" sz="6000" dirty="0" smtClean="0">
                <a:cs typeface="Times New Roman" pitchFamily="18" charset="0"/>
              </a:rPr>
              <a:t/>
            </a:r>
            <a:br>
              <a:rPr lang="pl-PL" sz="6000" dirty="0" smtClean="0">
                <a:cs typeface="Times New Roman" pitchFamily="18" charset="0"/>
              </a:rPr>
            </a:br>
            <a:endParaRPr lang="pl-PL" sz="53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52729886"/>
              </p:ext>
            </p:extLst>
          </p:nvPr>
        </p:nvGraphicFramePr>
        <p:xfrm>
          <a:off x="642910" y="1357298"/>
          <a:ext cx="7715304" cy="3946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1214446"/>
                <a:gridCol w="2714644"/>
              </a:tblGrid>
              <a:tr h="1143008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Wymiar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Średnia liczba punktów 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Wybrane elementy, których poprawa jest pilna i możliwa</a:t>
                      </a:r>
                    </a:p>
                  </a:txBody>
                  <a:tcPr/>
                </a:tc>
              </a:tr>
              <a:tr h="686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1. Uwzględnienie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promocji zdrowia w dokumentach oraz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pracy</a:t>
                      </a:r>
                      <a:r>
                        <a:rPr lang="pl-PL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życiu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szkoły.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pl-PL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Zbyt mała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ilość szkoleń dotyczących promocji zdrowia dla pracowników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niepedagogicznych.</a:t>
                      </a:r>
                      <a:endParaRPr lang="pl-PL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2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2. Struktura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dla realizacji programu szkoły promującej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zdrowie.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pl-PL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l-PL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6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3. Szkolenia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, systematyczne informowanie i dostępność informacji na temat koncepcji szkoły promującej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zdrowie.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pl-PL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Sposoby wyjaśniania uczniom terminu </a:t>
                      </a:r>
                      <a:r>
                        <a:rPr lang="pl-PL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SzPZ</a:t>
                      </a:r>
                      <a:r>
                        <a:rPr lang="pl-PL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są dla nich mało</a:t>
                      </a:r>
                      <a:r>
                        <a:rPr lang="pl-PL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l-PL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zrozumiałe.</a:t>
                      </a:r>
                      <a:endParaRPr lang="pl-PL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2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4. Planowanie </a:t>
                      </a:r>
                      <a:r>
                        <a:rPr lang="pl-PL" sz="1200" dirty="0">
                          <a:latin typeface="Times New Roman"/>
                          <a:ea typeface="Times New Roman"/>
                          <a:cs typeface="Times New Roman"/>
                        </a:rPr>
                        <a:t>i ewaluacja działań w zakresie promocji </a:t>
                      </a:r>
                      <a:r>
                        <a:rPr lang="pl-P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zdrowia.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pl-PL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pl-P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588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Średnia liczba punktów dla standardu pierwszego:</a:t>
                      </a:r>
                      <a:endParaRPr lang="pl-PL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pl-P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 anchor="ctr">
            <a:normAutofit/>
          </a:bodyPr>
          <a:lstStyle/>
          <a:p>
            <a:pPr algn="ctr"/>
            <a:r>
              <a:rPr lang="pl-PL" sz="32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Standard I – wyniki ewaluacji </a:t>
            </a:r>
            <a:endParaRPr lang="pl-PL" sz="3200" dirty="0">
              <a:solidFill>
                <a:srgbClr val="BB5B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42910" y="5519903"/>
            <a:ext cx="77867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Problem priorytetowy: 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Zbyt mała ilość szkoleń dotyczących promocji zdrowia dla pracowników</a:t>
            </a:r>
            <a:r>
              <a:rPr kumimoji="0" lang="pl-PL" sz="1400" b="0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niepedagogicznych.</a:t>
            </a:r>
            <a:endParaRPr kumimoji="0" lang="pl-PL" sz="1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57784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50000"/>
              </a:lnSpc>
              <a:buClr>
                <a:srgbClr val="BB5BA2"/>
              </a:buClr>
              <a:buNone/>
            </a:pPr>
            <a:r>
              <a:rPr lang="pl-PL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 udało się osiągnąć?:</a:t>
            </a: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Opracowano program, harmonogramy i raporty dotyczące promocji zdrowia, zgodnie z zasadami przyjętymi w Szkole Promującej Zdrowie.</a:t>
            </a:r>
          </a:p>
          <a:p>
            <a:pPr marL="457200" indent="-457200" algn="just">
              <a:lnSpc>
                <a:spcPct val="150000"/>
              </a:lnSpc>
              <a:buClr>
                <a:srgbClr val="BB5BA2"/>
              </a:buClr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itchFamily="18" charset="0"/>
              </a:rPr>
              <a:t>Powołano do życia Zespół Koordynujący do spraw promocji zdrowia wspierany przez Dyrektora oraz wszystkich pracowników szkoły.</a:t>
            </a:r>
          </a:p>
          <a:p>
            <a:pPr>
              <a:buNone/>
            </a:pPr>
            <a:endParaRPr lang="pl-PL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785950"/>
          </a:xfrm>
        </p:spPr>
        <p:txBody>
          <a:bodyPr anchor="ctr">
            <a:normAutofit/>
          </a:bodyPr>
          <a:lstStyle/>
          <a:p>
            <a:pPr algn="ctr"/>
            <a:r>
              <a:rPr lang="pl-PL" sz="4000" dirty="0" smtClean="0">
                <a:solidFill>
                  <a:srgbClr val="BB5B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Standard I - wnioski</a:t>
            </a:r>
            <a:endParaRPr lang="pl-PL" sz="4000" dirty="0">
              <a:solidFill>
                <a:srgbClr val="BB5B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Niestandardowy 10">
      <a:dk1>
        <a:srgbClr val="032B1F"/>
      </a:dk1>
      <a:lt1>
        <a:srgbClr val="CBFBEE"/>
      </a:lt1>
      <a:dk2>
        <a:srgbClr val="032B1F"/>
      </a:dk2>
      <a:lt2>
        <a:srgbClr val="CBFBEE"/>
      </a:lt2>
      <a:accent1>
        <a:srgbClr val="087456"/>
      </a:accent1>
      <a:accent2>
        <a:srgbClr val="3EF1C0"/>
      </a:accent2>
      <a:accent3>
        <a:srgbClr val="7EF5D5"/>
      </a:accent3>
      <a:accent4>
        <a:srgbClr val="0B9B74"/>
      </a:accent4>
      <a:accent5>
        <a:srgbClr val="FFF654"/>
      </a:accent5>
      <a:accent6>
        <a:srgbClr val="FFF98D"/>
      </a:accent6>
      <a:hlink>
        <a:srgbClr val="FFFCC6"/>
      </a:hlink>
      <a:folHlink>
        <a:srgbClr val="054D39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1058</TotalTime>
  <Words>2132</Words>
  <Application>Microsoft Office PowerPoint</Application>
  <PresentationFormat>Pokaz na ekranie (4:3)</PresentationFormat>
  <Paragraphs>282</Paragraphs>
  <Slides>36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7" baseType="lpstr">
      <vt:lpstr>Papier</vt:lpstr>
      <vt:lpstr> SZKOŁA PROMUJĄCA ZDROWIE RAPORT Z AUTOEWALUACJI W LATACH 2014 - 2017   </vt:lpstr>
      <vt:lpstr>Definicja szkoły promującej zdrowie</vt:lpstr>
      <vt:lpstr>Model szkoły promującej zdrowie  w Polsce - rok 2015</vt:lpstr>
      <vt:lpstr>Zasady przeprowadzania autoewaluacji  Szkoły Promującej Zdrowie  </vt:lpstr>
      <vt:lpstr>Standardy Szkoły Promującej Zdrowie</vt:lpstr>
      <vt:lpstr>Slajd 6</vt:lpstr>
      <vt:lpstr> Standard I </vt:lpstr>
      <vt:lpstr>Standard I – wyniki ewaluacji </vt:lpstr>
      <vt:lpstr>Standard I - wnioski</vt:lpstr>
      <vt:lpstr>Slajd 10</vt:lpstr>
      <vt:lpstr>Slajd 11</vt:lpstr>
      <vt:lpstr>Standard II </vt:lpstr>
      <vt:lpstr>Standard II – wyniki ewaluacji </vt:lpstr>
      <vt:lpstr>Standard II - wnioski </vt:lpstr>
      <vt:lpstr>Slajd 15</vt:lpstr>
      <vt:lpstr>Slajd 16</vt:lpstr>
      <vt:lpstr>Standard III </vt:lpstr>
      <vt:lpstr>Standard III – wyniki ewaluacji </vt:lpstr>
      <vt:lpstr>Standard III - wnioski</vt:lpstr>
      <vt:lpstr>Slajd 20</vt:lpstr>
      <vt:lpstr>Standard IV</vt:lpstr>
      <vt:lpstr>Standard IV – wyniki ewaluacji </vt:lpstr>
      <vt:lpstr>Standard IV – wnioski</vt:lpstr>
      <vt:lpstr>Slajd 24</vt:lpstr>
      <vt:lpstr>Slajd 25</vt:lpstr>
      <vt:lpstr>Slajd 26</vt:lpstr>
      <vt:lpstr>  Arkusz oceny efektów działań  Dobre samopoczucie w szkole (część E ankiety)  </vt:lpstr>
      <vt:lpstr>Podejmowanie działań dla umacniania zdrowia (część F ankiety)</vt:lpstr>
      <vt:lpstr>Aktywność prozdrowotna realizowana w szkole  w latach 2014 - 2017</vt:lpstr>
      <vt:lpstr>Slajd 30</vt:lpstr>
      <vt:lpstr>Slajd 31</vt:lpstr>
      <vt:lpstr>Slajd 32</vt:lpstr>
      <vt:lpstr>Slajd 33</vt:lpstr>
      <vt:lpstr> Podsumowanie  </vt:lpstr>
      <vt:lpstr>Slajd 35</vt:lpstr>
      <vt:lpstr>Dziękujemy za uwagę i  zapraszamy do współpracy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Komputer</dc:creator>
  <cp:lastModifiedBy>Komputer</cp:lastModifiedBy>
  <cp:revision>223</cp:revision>
  <dcterms:created xsi:type="dcterms:W3CDTF">2017-06-10T13:38:20Z</dcterms:created>
  <dcterms:modified xsi:type="dcterms:W3CDTF">2017-06-27T20:21:49Z</dcterms:modified>
</cp:coreProperties>
</file>